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283" r:id="rId4"/>
    <p:sldId id="284" r:id="rId5"/>
    <p:sldId id="258" r:id="rId6"/>
    <p:sldId id="285" r:id="rId7"/>
    <p:sldId id="262" r:id="rId8"/>
    <p:sldId id="261" r:id="rId9"/>
    <p:sldId id="263" r:id="rId10"/>
    <p:sldId id="264" r:id="rId11"/>
    <p:sldId id="281" r:id="rId12"/>
    <p:sldId id="259" r:id="rId13"/>
    <p:sldId id="260" r:id="rId14"/>
    <p:sldId id="286" r:id="rId15"/>
    <p:sldId id="265" r:id="rId16"/>
    <p:sldId id="266" r:id="rId17"/>
    <p:sldId id="267" r:id="rId18"/>
    <p:sldId id="268" r:id="rId19"/>
    <p:sldId id="287" r:id="rId20"/>
    <p:sldId id="26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3F8C7-98DE-4442-A19A-1C2E382F4515}" type="datetimeFigureOut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F3FC4-5E19-45EF-B2DA-EC8B967968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0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56C847-FC9C-4F02-8768-1EEA10F705CB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0D98-44D3-4460-8CF8-04913B750A5D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3823-EFEE-4C85-83C4-5312BA36F91D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BB7ABE-BD43-4691-8328-6D441DD6EE58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F76550-E045-4661-A53F-10635386DC15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FEF5-91ED-47B9-8F54-EB7100B8F096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0F52-1331-4966-B25B-2E08BA37E96F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F68AA-5AA7-4391-816B-39B15BC2D78E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E37-D6E5-4B0F-A113-FFCF560C7767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1A9F82-2CAF-4D90-8280-D74946216FFF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DB3FAB-1B38-49D5-8EF1-04B42D6555A8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A6CFB3-AFCE-4B62-BE3A-BC77BFBF4C68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C44537-A741-46DB-8DDF-D11F4DBE65D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2132856"/>
            <a:ext cx="6172200" cy="1894362"/>
          </a:xfrm>
        </p:spPr>
        <p:txBody>
          <a:bodyPr/>
          <a:lstStyle/>
          <a:p>
            <a:r>
              <a:rPr lang="en-US" altLang="zh-TW" dirty="0" smtClean="0"/>
              <a:t>Open question answering over curated and extracted knowledge bases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4077072"/>
            <a:ext cx="6172200" cy="2297850"/>
          </a:xfrm>
        </p:spPr>
        <p:txBody>
          <a:bodyPr/>
          <a:lstStyle/>
          <a:p>
            <a:r>
              <a:rPr lang="en-US" altLang="zh-TW" dirty="0" smtClean="0"/>
              <a:t>Date: 2014/11/13</a:t>
            </a:r>
          </a:p>
          <a:p>
            <a:r>
              <a:rPr lang="en-US" altLang="zh-TW" dirty="0" smtClean="0"/>
              <a:t>Author: </a:t>
            </a:r>
            <a:r>
              <a:rPr lang="en-US" altLang="zh-TW" b="0" dirty="0"/>
              <a:t>Anthony </a:t>
            </a:r>
            <a:r>
              <a:rPr lang="en-US" altLang="zh-TW" b="0" dirty="0" smtClean="0"/>
              <a:t>Fader, </a:t>
            </a:r>
            <a:r>
              <a:rPr lang="en-US" altLang="zh-TW" b="0" dirty="0"/>
              <a:t>Luke </a:t>
            </a:r>
            <a:r>
              <a:rPr lang="en-US" altLang="zh-TW" b="0" dirty="0" err="1" smtClean="0"/>
              <a:t>Zettlemoyer</a:t>
            </a:r>
            <a:r>
              <a:rPr lang="en-US" altLang="zh-TW" b="0" dirty="0" smtClean="0"/>
              <a:t>, </a:t>
            </a:r>
            <a:r>
              <a:rPr lang="en-US" altLang="zh-TW" b="0" dirty="0"/>
              <a:t>Oren </a:t>
            </a:r>
            <a:r>
              <a:rPr lang="en-US" altLang="zh-TW" b="0" dirty="0" err="1" smtClean="0"/>
              <a:t>Etzioni</a:t>
            </a:r>
            <a:endParaRPr lang="en-US" altLang="zh-TW" b="0" dirty="0" smtClean="0"/>
          </a:p>
          <a:p>
            <a:r>
              <a:rPr lang="en-US" altLang="zh-TW" dirty="0" smtClean="0"/>
              <a:t>Source: KDD’14</a:t>
            </a:r>
          </a:p>
          <a:p>
            <a:r>
              <a:rPr lang="en-US" altLang="zh-TW" dirty="0" smtClean="0"/>
              <a:t>Advisor: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  <a:p>
            <a:r>
              <a:rPr lang="en-US" altLang="zh-TW" dirty="0" smtClean="0"/>
              <a:t>Speaker: Jim-An Tsai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9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altLang="zh-TW" dirty="0"/>
              <a:t>Operators and Features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69127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691680" y="5373216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takes a query as input and </a:t>
            </a:r>
            <a:r>
              <a:rPr lang="en-US" altLang="zh-TW" sz="2400" dirty="0" smtClean="0"/>
              <a:t>returns a </a:t>
            </a:r>
            <a:r>
              <a:rPr lang="en-US" altLang="zh-TW" sz="2400" dirty="0"/>
              <a:t>set of tuples</a:t>
            </a:r>
            <a:endParaRPr lang="zh-TW" alt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941169"/>
            <a:ext cx="2881414" cy="4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Derivation  Operators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Ops &amp; States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683568" y="2420888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A derivation </a:t>
            </a:r>
            <a:r>
              <a:rPr lang="en-US" altLang="zh-TW" sz="2400" b="1" dirty="0"/>
              <a:t>d = (o, s, k) </a:t>
            </a:r>
            <a:r>
              <a:rPr lang="en-US" altLang="zh-TW" sz="2400" dirty="0"/>
              <a:t>consists of a sequence of </a:t>
            </a:r>
            <a:r>
              <a:rPr lang="en-US" altLang="zh-TW" sz="2400" b="1" dirty="0"/>
              <a:t>k operators o </a:t>
            </a:r>
            <a:r>
              <a:rPr lang="en-US" altLang="zh-TW" sz="2400" dirty="0"/>
              <a:t>= (o1, ……, ok) and a sequence of </a:t>
            </a:r>
            <a:r>
              <a:rPr lang="en-US" altLang="zh-TW" sz="2400" b="1" dirty="0"/>
              <a:t>k+1 states s</a:t>
            </a:r>
            <a:r>
              <a:rPr lang="en-US" altLang="zh-TW" sz="2400" dirty="0"/>
              <a:t> = (s0, s1, ……, </a:t>
            </a:r>
            <a:r>
              <a:rPr lang="en-US" altLang="zh-TW" sz="2400" dirty="0" err="1"/>
              <a:t>sk</a:t>
            </a:r>
            <a:r>
              <a:rPr lang="en-US" altLang="zh-TW" sz="2400" dirty="0"/>
              <a:t>) satisfying </a:t>
            </a:r>
            <a:r>
              <a:rPr lang="en-US" altLang="zh-TW" sz="2400" dirty="0" err="1"/>
              <a:t>si</a:t>
            </a:r>
            <a:r>
              <a:rPr lang="en-US" altLang="zh-TW" sz="2400" dirty="0"/>
              <a:t> ∈ </a:t>
            </a:r>
            <a:r>
              <a:rPr lang="en-US" altLang="zh-TW" sz="2400" dirty="0" err="1"/>
              <a:t>oi</a:t>
            </a:r>
            <a:r>
              <a:rPr lang="en-US" altLang="zh-TW" sz="2400" dirty="0"/>
              <a:t>(si-1 )for all 1 ≤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≤ k.</a:t>
            </a: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1034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Scoring 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4098" name="Picture 2" descr="C:\Users\jiman tsai\Desktop\論文圖片區\2014-11-13_010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44" y="460152"/>
            <a:ext cx="41015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iman tsai\Desktop\論文圖片區\2014-11-13_010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0767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3068960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f</a:t>
            </a:r>
            <a:r>
              <a:rPr lang="en-US" altLang="zh-TW" dirty="0" smtClean="0"/>
              <a:t> </a:t>
            </a:r>
            <a:r>
              <a:rPr lang="en-US" altLang="zh-TW" dirty="0"/>
              <a:t>is an n-dimensional feature function that maps a derivation step into </a:t>
            </a:r>
            <a:r>
              <a:rPr lang="en-US" altLang="zh-TW" dirty="0" smtClean="0"/>
              <a:t>Rn.</a:t>
            </a:r>
          </a:p>
          <a:p>
            <a:endParaRPr lang="en-US" altLang="zh-TW" dirty="0" smtClean="0"/>
          </a:p>
          <a:p>
            <a:r>
              <a:rPr lang="en-US" altLang="zh-TW" sz="2000" b="1" dirty="0" smtClean="0"/>
              <a:t>w</a:t>
            </a:r>
            <a:r>
              <a:rPr lang="en-US" altLang="zh-TW" dirty="0" smtClean="0"/>
              <a:t> </a:t>
            </a:r>
            <a:r>
              <a:rPr lang="en-US" altLang="zh-TW" dirty="0"/>
              <a:t>is an n-dimensional weight</a:t>
            </a:r>
            <a:endParaRPr lang="zh-TW" altLang="zh-TW" dirty="0"/>
          </a:p>
          <a:p>
            <a:r>
              <a:rPr lang="en-US" altLang="zh-TW" dirty="0"/>
              <a:t>vector.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5287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/>
          <a:lstStyle/>
          <a:p>
            <a:r>
              <a:rPr lang="en-US" altLang="zh-TW" dirty="0" smtClean="0"/>
              <a:t>Inference &amp; Learning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122" name="Picture 2" descr="C:\Users\jiman tsai\Desktop\論文圖片區\2014-11-13_011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4690"/>
            <a:ext cx="70389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90" y="1412776"/>
            <a:ext cx="5923682" cy="755620"/>
          </a:xfrm>
        </p:spPr>
      </p:pic>
    </p:spTree>
    <p:extLst>
      <p:ext uri="{BB962C8B-B14F-4D97-AF65-F5344CB8AC3E}">
        <p14:creationId xmlns:p14="http://schemas.microsoft.com/office/powerpoint/2010/main" val="3311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408712" cy="434920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1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7552"/>
            <a:ext cx="53285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50006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105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20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272808" cy="5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75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/>
              <a:t>Conclusion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7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 introduced </a:t>
            </a:r>
            <a:r>
              <a:rPr lang="en-US" altLang="zh-TW" dirty="0" smtClean="0"/>
              <a:t>OQA, </a:t>
            </a:r>
            <a:r>
              <a:rPr lang="en-US" altLang="zh-TW" dirty="0"/>
              <a:t>a novel Open QA system that is </a:t>
            </a:r>
            <a:r>
              <a:rPr lang="en-US" altLang="zh-TW" dirty="0" smtClean="0"/>
              <a:t>the first </a:t>
            </a:r>
            <a:r>
              <a:rPr lang="en-US" altLang="zh-TW" dirty="0"/>
              <a:t>to leverage both curated and extracted knowledge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We described </a:t>
            </a:r>
            <a:r>
              <a:rPr lang="en-US" altLang="zh-TW" dirty="0"/>
              <a:t>inference and learning algorithms that </a:t>
            </a:r>
            <a:r>
              <a:rPr lang="en-US" altLang="zh-TW" dirty="0" smtClean="0"/>
              <a:t>OQA use to </a:t>
            </a:r>
            <a:r>
              <a:rPr lang="en-US" altLang="zh-TW" dirty="0"/>
              <a:t>derive </a:t>
            </a:r>
            <a:r>
              <a:rPr lang="en-US" altLang="zh-TW" dirty="0" smtClean="0"/>
              <a:t>high-confidence </a:t>
            </a:r>
            <a:r>
              <a:rPr lang="en-US" altLang="zh-TW" dirty="0"/>
              <a:t>answers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Our experiments </a:t>
            </a:r>
            <a:r>
              <a:rPr lang="en-US" altLang="zh-TW" dirty="0" smtClean="0"/>
              <a:t>demonstrate that </a:t>
            </a:r>
            <a:r>
              <a:rPr lang="en-US" altLang="zh-TW" dirty="0" err="1"/>
              <a:t>oqa</a:t>
            </a:r>
            <a:r>
              <a:rPr lang="en-US" altLang="zh-TW" dirty="0"/>
              <a:t> </a:t>
            </a:r>
            <a:r>
              <a:rPr lang="en-US" altLang="zh-TW" dirty="0" smtClean="0"/>
              <a:t>generalizes well </a:t>
            </a:r>
            <a:r>
              <a:rPr lang="en-US" altLang="zh-TW" dirty="0"/>
              <a:t>to unseen questions </a:t>
            </a:r>
            <a:r>
              <a:rPr lang="en-US" altLang="zh-TW" dirty="0" smtClean="0"/>
              <a:t>and makes </a:t>
            </a:r>
            <a:r>
              <a:rPr lang="en-US" altLang="zh-TW" dirty="0" err="1" smtClean="0"/>
              <a:t>signficant</a:t>
            </a:r>
            <a:r>
              <a:rPr lang="en-US" altLang="zh-TW" dirty="0" smtClean="0"/>
              <a:t> </a:t>
            </a:r>
            <a:r>
              <a:rPr lang="en-US" altLang="zh-TW" dirty="0"/>
              <a:t>improvements over a state-of-the-art </a:t>
            </a:r>
            <a:r>
              <a:rPr lang="en-US" altLang="zh-TW" dirty="0" smtClean="0"/>
              <a:t>Open QA </a:t>
            </a:r>
            <a:r>
              <a:rPr lang="en-US" altLang="zh-TW" dirty="0"/>
              <a:t>baseline.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8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3474"/>
            <a:ext cx="7632848" cy="5480352"/>
          </a:xfrm>
        </p:spPr>
      </p:pic>
      <p:pic>
        <p:nvPicPr>
          <p:cNvPr id="1027" name="Picture 3" descr="C:\Users\jiman tsai\Desktop\論文圖片區\2014-11-12_232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8766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Knowledge Base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69160"/>
            <a:ext cx="6682342" cy="1728192"/>
          </a:xfrm>
        </p:spPr>
      </p:pic>
      <p:pic>
        <p:nvPicPr>
          <p:cNvPr id="2051" name="Picture 3" descr="C:\Users\jiman tsai\Desktop\論文圖片區\2014-11-13_000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338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48" y="27732"/>
            <a:ext cx="3400524" cy="2393156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Open question answering</a:t>
            </a:r>
            <a:br>
              <a:rPr lang="en-US" altLang="zh-TW" sz="3200" dirty="0" smtClean="0"/>
            </a:br>
            <a:r>
              <a:rPr lang="en-US" altLang="zh-TW" sz="3200" dirty="0" smtClean="0"/>
              <a:t>(OQA)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15816" y="47971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OQA automatically mines millions of operators(left) from unlabeled data, then learns to compose them to answer questions(right) using evidence from multiple knowledge bases.</a:t>
            </a:r>
            <a:endParaRPr lang="zh-TW" altLang="zh-TW" dirty="0"/>
          </a:p>
        </p:txBody>
      </p:sp>
      <p:pic>
        <p:nvPicPr>
          <p:cNvPr id="3074" name="Picture 2" descr="C:\Users\jiman tsai\Desktop\論文圖片區\2014-11-13_001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50813"/>
            <a:ext cx="54959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Operators and Features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7467600" cy="316835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7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805732" y="4581127"/>
            <a:ext cx="5993751" cy="1037729"/>
            <a:chOff x="1805732" y="4581127"/>
            <a:chExt cx="5993751" cy="1037729"/>
          </a:xfrm>
        </p:grpSpPr>
        <p:sp>
          <p:nvSpPr>
            <p:cNvPr id="8" name="矩形 7"/>
            <p:cNvSpPr/>
            <p:nvPr/>
          </p:nvSpPr>
          <p:spPr>
            <a:xfrm>
              <a:off x="1835696" y="5157191"/>
              <a:ext cx="59637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High Precision, Low Recall</a:t>
              </a:r>
              <a:endParaRPr lang="zh-TW" altLang="zh-TW" sz="2400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732" y="4581127"/>
              <a:ext cx="2841038" cy="57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16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/>
          <a:lstStyle/>
          <a:p>
            <a:r>
              <a:rPr lang="en-US" altLang="zh-TW" dirty="0"/>
              <a:t>Operators and Features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249235" cy="290229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259632" y="4653136"/>
            <a:ext cx="5308781" cy="1109737"/>
            <a:chOff x="1259632" y="4653136"/>
            <a:chExt cx="5308781" cy="110973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653136"/>
              <a:ext cx="3670562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555776" y="5301208"/>
              <a:ext cx="40126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Low Precision, High Recall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6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Operators and Features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44537-A741-46DB-8DDF-D11F4DBE65D3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696744" cy="270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259632" y="4411042"/>
            <a:ext cx="5976664" cy="1658447"/>
            <a:chOff x="1259632" y="4411042"/>
            <a:chExt cx="5976664" cy="1658447"/>
          </a:xfrm>
        </p:grpSpPr>
        <p:sp>
          <p:nvSpPr>
            <p:cNvPr id="5" name="矩形 4"/>
            <p:cNvSpPr/>
            <p:nvPr/>
          </p:nvSpPr>
          <p:spPr>
            <a:xfrm>
              <a:off x="2123728" y="4869160"/>
              <a:ext cx="51125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/>
                <a:t>handle the mismatch between natural language vocabulary and the KB vocabulary</a:t>
              </a:r>
              <a:endParaRPr lang="zh-TW" altLang="en-US" sz="2400" dirty="0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411042"/>
              <a:ext cx="3024336" cy="40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07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794</TotalTime>
  <Words>297</Words>
  <Application>Microsoft Office PowerPoint</Application>
  <PresentationFormat>如螢幕大小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壁窗</vt:lpstr>
      <vt:lpstr>Open question answering over curated and extracted knowledge bases</vt:lpstr>
      <vt:lpstr>Outline</vt:lpstr>
      <vt:lpstr>introduction</vt:lpstr>
      <vt:lpstr>Knowledge Base</vt:lpstr>
      <vt:lpstr>Open question answering (OQA)</vt:lpstr>
      <vt:lpstr>Outline</vt:lpstr>
      <vt:lpstr>Operators and Features</vt:lpstr>
      <vt:lpstr>Operators and Features</vt:lpstr>
      <vt:lpstr>Operators and Features</vt:lpstr>
      <vt:lpstr>Operators and Features</vt:lpstr>
      <vt:lpstr>Derivation  Operators</vt:lpstr>
      <vt:lpstr>Scoring Function</vt:lpstr>
      <vt:lpstr>Inference &amp; Learning</vt:lpstr>
      <vt:lpstr>Outline</vt:lpstr>
      <vt:lpstr>Experiment</vt:lpstr>
      <vt:lpstr>Experiment</vt:lpstr>
      <vt:lpstr>Experiment</vt:lpstr>
      <vt:lpstr>Experiment</vt:lpstr>
      <vt:lpstr>Outline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Henry</dc:creator>
  <cp:lastModifiedBy>jiman tsai</cp:lastModifiedBy>
  <cp:revision>40</cp:revision>
  <dcterms:created xsi:type="dcterms:W3CDTF">2014-11-11T06:18:44Z</dcterms:created>
  <dcterms:modified xsi:type="dcterms:W3CDTF">2015-01-08T03:46:39Z</dcterms:modified>
</cp:coreProperties>
</file>